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Fira Sans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FiraSans-regular.fntdata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FiraSans-italic.fntdata"/><Relationship Id="rId14" Type="http://schemas.openxmlformats.org/officeDocument/2006/relationships/font" Target="fonts/FiraSans-bold.fntdata"/><Relationship Id="rId16" Type="http://schemas.openxmlformats.org/officeDocument/2006/relationships/font" Target="fonts/FiraSans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743af8b08c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" name="Google Shape;56;g3743af8b08c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g3743af8b08c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743af8b08c_0_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" name="Google Shape;71;g3743af8b08c_0_2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g3743af8b08c_0_2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743af8b08c_0_4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" name="Google Shape;85;g3743af8b08c_0_4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g3743af8b08c_0_4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743af8b08c_0_6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g3743af8b08c_0_6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g3743af8b08c_0_6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743af8b08c_0_7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" name="Google Shape;105;g3743af8b08c_0_7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g3743af8b08c_0_7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743af8b08c_0_8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" name="Google Shape;114;g3743af8b08c_0_8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g3743af8b08c_0_8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743af8b08c_0_9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2" name="Google Shape;122;g3743af8b08c_0_9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g3743af8b08c_0_9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和内容">
  <p:cSld name="标题和内容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/>
          <p:nvPr/>
        </p:nvSpPr>
        <p:spPr>
          <a:xfrm>
            <a:off x="150331" y="145205"/>
            <a:ext cx="433800" cy="433800"/>
          </a:xfrm>
          <a:prstGeom prst="flowChartConnector">
            <a:avLst/>
          </a:prstGeom>
          <a:solidFill>
            <a:srgbClr val="D8D8D8">
              <a:alpha val="6980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13"/>
          <p:cNvSpPr/>
          <p:nvPr/>
        </p:nvSpPr>
        <p:spPr>
          <a:xfrm>
            <a:off x="599004" y="552203"/>
            <a:ext cx="161700" cy="161700"/>
          </a:xfrm>
          <a:prstGeom prst="flowChartConnector">
            <a:avLst/>
          </a:prstGeom>
          <a:solidFill>
            <a:srgbClr val="D8D8D8">
              <a:alpha val="6980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13"/>
          <p:cNvSpPr/>
          <p:nvPr/>
        </p:nvSpPr>
        <p:spPr>
          <a:xfrm>
            <a:off x="746799" y="406594"/>
            <a:ext cx="99000" cy="99000"/>
          </a:xfrm>
          <a:prstGeom prst="flowChartConnector">
            <a:avLst/>
          </a:prstGeom>
          <a:solidFill>
            <a:srgbClr val="D8D8D8">
              <a:alpha val="6980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hyperlink" Target="mailto:info@securitymatters.asia" TargetMode="External"/><Relationship Id="rId4" Type="http://schemas.openxmlformats.org/officeDocument/2006/relationships/hyperlink" Target="https://www.facebook.com/Security-Matters-102662085679395" TargetMode="External"/><Relationship Id="rId9" Type="http://schemas.openxmlformats.org/officeDocument/2006/relationships/image" Target="../media/image2.png"/><Relationship Id="rId5" Type="http://schemas.openxmlformats.org/officeDocument/2006/relationships/hyperlink" Target="https://www.facebook.com/secm8" TargetMode="External"/><Relationship Id="rId6" Type="http://schemas.openxmlformats.org/officeDocument/2006/relationships/hyperlink" Target="https://twitter.com/sec_matters?s=11" TargetMode="External"/><Relationship Id="rId7" Type="http://schemas.openxmlformats.org/officeDocument/2006/relationships/hyperlink" Target="https://www.facebook.com/secm8" TargetMode="External"/><Relationship Id="rId8" Type="http://schemas.openxmlformats.org/officeDocument/2006/relationships/hyperlink" Target="https://twitter.com/sec_matters?s=11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/>
          <p:nvPr/>
        </p:nvSpPr>
        <p:spPr>
          <a:xfrm>
            <a:off x="4572000" y="1612400"/>
            <a:ext cx="1918800" cy="1918800"/>
          </a:xfrm>
          <a:prstGeom prst="flowChartConnector">
            <a:avLst/>
          </a:prstGeom>
          <a:solidFill>
            <a:srgbClr val="D8D8D8">
              <a:alpha val="6980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14"/>
          <p:cNvSpPr/>
          <p:nvPr/>
        </p:nvSpPr>
        <p:spPr>
          <a:xfrm flipH="1">
            <a:off x="8776373" y="2550990"/>
            <a:ext cx="156000" cy="156300"/>
          </a:xfrm>
          <a:prstGeom prst="chevron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1" name="Google Shape;61;p14"/>
          <p:cNvCxnSpPr/>
          <p:nvPr/>
        </p:nvCxnSpPr>
        <p:spPr>
          <a:xfrm>
            <a:off x="715516" y="2843198"/>
            <a:ext cx="2880600" cy="0"/>
          </a:xfrm>
          <a:prstGeom prst="straightConnector1">
            <a:avLst/>
          </a:prstGeom>
          <a:noFill/>
          <a:ln cap="flat" cmpd="sng" w="715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2" name="Google Shape;62;p14"/>
          <p:cNvSpPr/>
          <p:nvPr/>
        </p:nvSpPr>
        <p:spPr>
          <a:xfrm>
            <a:off x="6795466" y="1314404"/>
            <a:ext cx="297900" cy="297900"/>
          </a:xfrm>
          <a:prstGeom prst="flowChartConnector">
            <a:avLst/>
          </a:prstGeom>
          <a:solidFill>
            <a:srgbClr val="D8D8D8">
              <a:alpha val="6980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14"/>
          <p:cNvSpPr/>
          <p:nvPr/>
        </p:nvSpPr>
        <p:spPr>
          <a:xfrm>
            <a:off x="7145970" y="1826324"/>
            <a:ext cx="156900" cy="156900"/>
          </a:xfrm>
          <a:prstGeom prst="flowChartConnector">
            <a:avLst/>
          </a:prstGeom>
          <a:solidFill>
            <a:srgbClr val="D8D8D8">
              <a:alpha val="6980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4" name="Google Shape;64;p14"/>
          <p:cNvCxnSpPr/>
          <p:nvPr/>
        </p:nvCxnSpPr>
        <p:spPr>
          <a:xfrm>
            <a:off x="262569" y="2629161"/>
            <a:ext cx="255000" cy="0"/>
          </a:xfrm>
          <a:prstGeom prst="straightConnector1">
            <a:avLst/>
          </a:prstGeom>
          <a:noFill/>
          <a:ln cap="rnd" cmpd="sng" w="3335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5" name="Google Shape;65;p14"/>
          <p:cNvSpPr/>
          <p:nvPr/>
        </p:nvSpPr>
        <p:spPr>
          <a:xfrm>
            <a:off x="4691882" y="3729083"/>
            <a:ext cx="156900" cy="156900"/>
          </a:xfrm>
          <a:prstGeom prst="flowChartConnector">
            <a:avLst/>
          </a:prstGeom>
          <a:solidFill>
            <a:srgbClr val="D8D8D8">
              <a:alpha val="6980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6" name="Google Shape;66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898" y="67897"/>
            <a:ext cx="1271849" cy="548641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4"/>
          <p:cNvSpPr txBox="1"/>
          <p:nvPr/>
        </p:nvSpPr>
        <p:spPr>
          <a:xfrm>
            <a:off x="7887764" y="4663681"/>
            <a:ext cx="10446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4546A"/>
                </a:solidFill>
                <a:latin typeface="Calibri"/>
                <a:ea typeface="Calibri"/>
                <a:cs typeface="Calibri"/>
                <a:sym typeface="Calibri"/>
              </a:rPr>
              <a:t>August</a:t>
            </a:r>
            <a:r>
              <a:rPr b="0" i="0" lang="en" sz="1200" u="none" cap="none" strike="noStrike">
                <a:solidFill>
                  <a:srgbClr val="44546A"/>
                </a:solidFill>
                <a:latin typeface="Calibri"/>
                <a:ea typeface="Calibri"/>
                <a:cs typeface="Calibri"/>
                <a:sym typeface="Calibri"/>
              </a:rPr>
              <a:t> 202</a:t>
            </a:r>
            <a:r>
              <a:rPr lang="en" sz="1200">
                <a:solidFill>
                  <a:srgbClr val="44546A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b="0" i="0" sz="1200" u="none" cap="none" strike="noStrike">
              <a:solidFill>
                <a:srgbClr val="44546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14"/>
          <p:cNvSpPr txBox="1"/>
          <p:nvPr/>
        </p:nvSpPr>
        <p:spPr>
          <a:xfrm>
            <a:off x="594413" y="2343100"/>
            <a:ext cx="81051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44546A"/>
                </a:solidFill>
                <a:latin typeface="Fira Sans"/>
                <a:ea typeface="Fira Sans"/>
                <a:cs typeface="Fira Sans"/>
                <a:sym typeface="Fira Sans"/>
              </a:rPr>
              <a:t>Spotting a Bad Privacy Policy in 5 Minutes</a:t>
            </a:r>
            <a:endParaRPr b="1" i="0" sz="2800" u="none" cap="none" strike="noStrike">
              <a:solidFill>
                <a:srgbClr val="44546A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/>
          <p:nvPr/>
        </p:nvSpPr>
        <p:spPr>
          <a:xfrm>
            <a:off x="1032889" y="1431658"/>
            <a:ext cx="2187000" cy="2187000"/>
          </a:xfrm>
          <a:prstGeom prst="flowChartConnector">
            <a:avLst/>
          </a:prstGeom>
          <a:solidFill>
            <a:srgbClr val="D8D8D8">
              <a:alpha val="6980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5"/>
          <p:cNvSpPr/>
          <p:nvPr/>
        </p:nvSpPr>
        <p:spPr>
          <a:xfrm>
            <a:off x="1032889" y="3573442"/>
            <a:ext cx="297900" cy="297900"/>
          </a:xfrm>
          <a:prstGeom prst="flowChartConnector">
            <a:avLst/>
          </a:prstGeom>
          <a:solidFill>
            <a:srgbClr val="D8D8D8">
              <a:alpha val="6980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15"/>
          <p:cNvSpPr/>
          <p:nvPr/>
        </p:nvSpPr>
        <p:spPr>
          <a:xfrm>
            <a:off x="685966" y="3676261"/>
            <a:ext cx="156900" cy="156900"/>
          </a:xfrm>
          <a:prstGeom prst="flowChartConnector">
            <a:avLst/>
          </a:prstGeom>
          <a:solidFill>
            <a:srgbClr val="D8D8D8">
              <a:alpha val="6980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15"/>
          <p:cNvSpPr/>
          <p:nvPr/>
        </p:nvSpPr>
        <p:spPr>
          <a:xfrm>
            <a:off x="3216713" y="1806457"/>
            <a:ext cx="156900" cy="156900"/>
          </a:xfrm>
          <a:prstGeom prst="flowChartConnector">
            <a:avLst/>
          </a:prstGeom>
          <a:solidFill>
            <a:srgbClr val="D8D8D8">
              <a:alpha val="6980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8" name="Google Shape;78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9106" y="1866330"/>
            <a:ext cx="3054566" cy="1317656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5"/>
          <p:cNvSpPr txBox="1"/>
          <p:nvPr/>
        </p:nvSpPr>
        <p:spPr>
          <a:xfrm>
            <a:off x="5100189" y="872008"/>
            <a:ext cx="3733800" cy="45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Roboto"/>
              <a:buNone/>
            </a:pPr>
            <a:r>
              <a:rPr b="1" i="0" lang="en" sz="24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OUR ORGANIZATION</a:t>
            </a:r>
            <a:endParaRPr sz="11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80" name="Google Shape;80;p15"/>
          <p:cNvSpPr txBox="1"/>
          <p:nvPr/>
        </p:nvSpPr>
        <p:spPr>
          <a:xfrm>
            <a:off x="5100201" y="1341250"/>
            <a:ext cx="3786600" cy="2930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</a:pPr>
            <a:r>
              <a:rPr i="0" lang="en" sz="1200" u="none" cap="none" strike="noStrike">
                <a:solidFill>
                  <a:srgbClr val="7F7F7F"/>
                </a:solidFill>
                <a:latin typeface="Fira Sans"/>
                <a:ea typeface="Fira Sans"/>
                <a:cs typeface="Fira Sans"/>
                <a:sym typeface="Fira Sans"/>
              </a:rPr>
              <a:t>Security Matters (SecM) is a NGO </a:t>
            </a:r>
            <a:r>
              <a:rPr lang="en" sz="1200">
                <a:solidFill>
                  <a:srgbClr val="7F7F7F"/>
                </a:solidFill>
                <a:latin typeface="Fira Sans"/>
                <a:ea typeface="Fira Sans"/>
                <a:cs typeface="Fira Sans"/>
                <a:sym typeface="Fira Sans"/>
              </a:rPr>
              <a:t>working to protect at-risk groups in East and Southeast Asia by strengthening their digital and physical security.</a:t>
            </a:r>
            <a:endParaRPr sz="1200">
              <a:solidFill>
                <a:srgbClr val="7F7F7F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</a:pPr>
            <a:r>
              <a:rPr lang="en" sz="1200">
                <a:solidFill>
                  <a:srgbClr val="7F7F7F"/>
                </a:solidFill>
                <a:latin typeface="Fira Sans"/>
                <a:ea typeface="Fira Sans"/>
                <a:cs typeface="Fira Sans"/>
                <a:sym typeface="Fira Sans"/>
              </a:rPr>
              <a:t>We </a:t>
            </a:r>
            <a:r>
              <a:rPr lang="en" sz="1200">
                <a:solidFill>
                  <a:srgbClr val="7F7F7F"/>
                </a:solidFill>
                <a:latin typeface="Fira Sans"/>
                <a:ea typeface="Fira Sans"/>
                <a:cs typeface="Fira Sans"/>
                <a:sym typeface="Fira Sans"/>
              </a:rPr>
              <a:t>achieve</a:t>
            </a:r>
            <a:r>
              <a:rPr lang="en" sz="1200">
                <a:solidFill>
                  <a:srgbClr val="7F7F7F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" sz="1200">
                <a:solidFill>
                  <a:srgbClr val="7F7F7F"/>
                </a:solidFill>
                <a:latin typeface="Fira Sans"/>
                <a:ea typeface="Fira Sans"/>
                <a:cs typeface="Fira Sans"/>
                <a:sym typeface="Fira Sans"/>
              </a:rPr>
              <a:t>this by: </a:t>
            </a:r>
            <a:endParaRPr sz="1200">
              <a:solidFill>
                <a:srgbClr val="7F7F7F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-215900" lvl="0" marL="215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B5000"/>
              </a:buClr>
              <a:buSzPts val="1200"/>
              <a:buFont typeface="Fira Sans"/>
              <a:buChar char="■"/>
            </a:pPr>
            <a:r>
              <a:rPr i="0" lang="en" sz="1200" u="none" cap="none" strike="noStrike">
                <a:solidFill>
                  <a:srgbClr val="7F7F7F"/>
                </a:solidFill>
                <a:latin typeface="Fira Sans"/>
                <a:ea typeface="Fira Sans"/>
                <a:cs typeface="Fira Sans"/>
                <a:sym typeface="Fira Sans"/>
              </a:rPr>
              <a:t>Promoting digital security awareness</a:t>
            </a:r>
            <a:endParaRPr sz="1100">
              <a:latin typeface="Fira Sans"/>
              <a:ea typeface="Fira Sans"/>
              <a:cs typeface="Fira Sans"/>
              <a:sym typeface="Fira Sans"/>
            </a:endParaRPr>
          </a:p>
          <a:p>
            <a:pPr indent="-215900" lvl="0" marL="215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B5000"/>
              </a:buClr>
              <a:buSzPts val="1200"/>
              <a:buFont typeface="Fira Sans"/>
              <a:buChar char="■"/>
            </a:pPr>
            <a:r>
              <a:rPr lang="en" sz="1200">
                <a:solidFill>
                  <a:srgbClr val="7F7F7F"/>
                </a:solidFill>
                <a:latin typeface="Fira Sans"/>
                <a:ea typeface="Fira Sans"/>
                <a:cs typeface="Fira Sans"/>
                <a:sym typeface="Fira Sans"/>
              </a:rPr>
              <a:t>Serving as the first point of contact for security threats</a:t>
            </a:r>
            <a:endParaRPr sz="1100">
              <a:latin typeface="Fira Sans"/>
              <a:ea typeface="Fira Sans"/>
              <a:cs typeface="Fira Sans"/>
              <a:sym typeface="Fira Sans"/>
            </a:endParaRPr>
          </a:p>
          <a:p>
            <a:pPr indent="-215900" lvl="0" marL="215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B5000"/>
              </a:buClr>
              <a:buSzPts val="1200"/>
              <a:buFont typeface="Fira Sans"/>
              <a:buChar char="■"/>
            </a:pPr>
            <a:r>
              <a:rPr lang="en" sz="1200">
                <a:solidFill>
                  <a:srgbClr val="7F7F7F"/>
                </a:solidFill>
                <a:latin typeface="Fira Sans"/>
                <a:ea typeface="Fira Sans"/>
                <a:cs typeface="Fira Sans"/>
                <a:sym typeface="Fira Sans"/>
              </a:rPr>
              <a:t>Providing first responder support and resources</a:t>
            </a:r>
            <a:endParaRPr sz="1100">
              <a:latin typeface="Fira Sans"/>
              <a:ea typeface="Fira Sans"/>
              <a:cs typeface="Fira Sans"/>
              <a:sym typeface="Fira Sans"/>
            </a:endParaRPr>
          </a:p>
          <a:p>
            <a:pPr indent="-215900" lvl="0" marL="215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B5000"/>
              </a:buClr>
              <a:buSzPts val="1200"/>
              <a:buFont typeface="Fira Sans"/>
              <a:buChar char="■"/>
            </a:pPr>
            <a:r>
              <a:rPr lang="en" sz="1200">
                <a:solidFill>
                  <a:srgbClr val="7F7F7F"/>
                </a:solidFill>
                <a:latin typeface="Fira Sans"/>
                <a:ea typeface="Fira Sans"/>
                <a:cs typeface="Fira Sans"/>
                <a:sym typeface="Fira Sans"/>
              </a:rPr>
              <a:t>Creating localized tools to address unique threats</a:t>
            </a:r>
            <a:endParaRPr i="0" sz="1200" u="none" cap="none" strike="noStrike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cxnSp>
        <p:nvCxnSpPr>
          <p:cNvPr id="81" name="Google Shape;81;p15"/>
          <p:cNvCxnSpPr/>
          <p:nvPr/>
        </p:nvCxnSpPr>
        <p:spPr>
          <a:xfrm>
            <a:off x="5102858" y="1326959"/>
            <a:ext cx="3336300" cy="0"/>
          </a:xfrm>
          <a:prstGeom prst="straightConnector1">
            <a:avLst/>
          </a:prstGeom>
          <a:noFill/>
          <a:ln cap="flat" cmpd="sng" w="19050">
            <a:solidFill>
              <a:srgbClr val="FB5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2" name="Google Shape;82;p15"/>
          <p:cNvSpPr/>
          <p:nvPr/>
        </p:nvSpPr>
        <p:spPr>
          <a:xfrm>
            <a:off x="599250" y="2881325"/>
            <a:ext cx="2996400" cy="297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212121"/>
                </a:solidFill>
              </a:rPr>
              <a:t>        </a:t>
            </a:r>
            <a:r>
              <a:rPr lang="en" sz="1600">
                <a:solidFill>
                  <a:srgbClr val="212121"/>
                </a:solidFill>
              </a:rPr>
              <a:t>securitymatters.asia</a:t>
            </a:r>
            <a:endParaRPr sz="1600">
              <a:solidFill>
                <a:srgbClr val="21212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/>
          <p:nvPr/>
        </p:nvSpPr>
        <p:spPr>
          <a:xfrm>
            <a:off x="1461488" y="99843"/>
            <a:ext cx="76827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2700"/>
              <a:buFont typeface="Calibri"/>
              <a:buNone/>
            </a:pPr>
            <a:r>
              <a:rPr b="1" lang="en" sz="2700">
                <a:solidFill>
                  <a:srgbClr val="44546A"/>
                </a:solidFill>
                <a:latin typeface="Fira Sans"/>
                <a:ea typeface="Fira Sans"/>
                <a:cs typeface="Fira Sans"/>
                <a:sym typeface="Fira Sans"/>
              </a:rPr>
              <a:t>Why Privacy Policies Matter</a:t>
            </a:r>
            <a:endParaRPr b="1" i="0" sz="2700" u="none" cap="none" strike="noStrike">
              <a:solidFill>
                <a:srgbClr val="44546A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89" name="Google Shape;89;p16"/>
          <p:cNvSpPr txBox="1"/>
          <p:nvPr/>
        </p:nvSpPr>
        <p:spPr>
          <a:xfrm>
            <a:off x="4572000" y="965288"/>
            <a:ext cx="4469700" cy="21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241300" lvl="0" marL="215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B5000"/>
              </a:buClr>
              <a:buSzPts val="1600"/>
              <a:buFont typeface="Fira Sans"/>
              <a:buChar char="▪"/>
            </a:pPr>
            <a:r>
              <a:rPr lang="en" sz="1600">
                <a:solidFill>
                  <a:srgbClr val="7F7F7F"/>
                </a:solidFill>
                <a:latin typeface="Fira Sans"/>
                <a:ea typeface="Fira Sans"/>
                <a:cs typeface="Fira Sans"/>
                <a:sym typeface="Fira Sans"/>
              </a:rPr>
              <a:t>Privacy policy = company’s promise on how it handles your data.</a:t>
            </a:r>
            <a:endParaRPr sz="1600">
              <a:solidFill>
                <a:srgbClr val="7F7F7F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-241300" lvl="0" marL="215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B5000"/>
              </a:buClr>
              <a:buSzPts val="1600"/>
              <a:buFont typeface="Fira Sans"/>
              <a:buChar char="▪"/>
            </a:pPr>
            <a:r>
              <a:rPr lang="en" sz="1600">
                <a:solidFill>
                  <a:srgbClr val="7F7F7F"/>
                </a:solidFill>
                <a:latin typeface="Fira Sans"/>
                <a:ea typeface="Fira Sans"/>
                <a:cs typeface="Fira Sans"/>
                <a:sym typeface="Fira Sans"/>
              </a:rPr>
              <a:t>Bad policy = unclear, outdated, or hides risky practices.</a:t>
            </a:r>
            <a:endParaRPr sz="1600">
              <a:solidFill>
                <a:srgbClr val="7F7F7F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-241300" lvl="0" marL="215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B5000"/>
              </a:buClr>
              <a:buSzPts val="1600"/>
              <a:buFont typeface="Fira Sans"/>
              <a:buChar char="▪"/>
            </a:pPr>
            <a:r>
              <a:rPr lang="en" sz="1600">
                <a:solidFill>
                  <a:srgbClr val="7F7F7F"/>
                </a:solidFill>
                <a:latin typeface="Fira Sans"/>
                <a:ea typeface="Fira Sans"/>
                <a:cs typeface="Fira Sans"/>
                <a:sym typeface="Fira Sans"/>
              </a:rPr>
              <a:t>Knowing the red flags helps you decide who to trust.</a:t>
            </a:r>
            <a:endParaRPr sz="1600">
              <a:solidFill>
                <a:srgbClr val="7F7F7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90" name="Google Shape;90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898" y="67897"/>
            <a:ext cx="1271849" cy="548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0050" y="965298"/>
            <a:ext cx="3657600" cy="365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7"/>
          <p:cNvSpPr txBox="1"/>
          <p:nvPr/>
        </p:nvSpPr>
        <p:spPr>
          <a:xfrm>
            <a:off x="1461488" y="99843"/>
            <a:ext cx="76827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2700"/>
              <a:buFont typeface="Calibri"/>
              <a:buNone/>
            </a:pPr>
            <a:r>
              <a:rPr b="1" lang="en" sz="2700">
                <a:solidFill>
                  <a:srgbClr val="44546A"/>
                </a:solidFill>
                <a:latin typeface="Fira Sans"/>
                <a:ea typeface="Fira Sans"/>
                <a:cs typeface="Fira Sans"/>
                <a:sym typeface="Fira Sans"/>
              </a:rPr>
              <a:t>6 Red Flags of a Bad Privacy Policy</a:t>
            </a:r>
            <a:endParaRPr b="1" i="0" sz="2700" u="none" cap="none" strike="noStrike">
              <a:solidFill>
                <a:srgbClr val="44546A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98" name="Google Shape;98;p17"/>
          <p:cNvSpPr txBox="1"/>
          <p:nvPr/>
        </p:nvSpPr>
        <p:spPr>
          <a:xfrm>
            <a:off x="4572000" y="965288"/>
            <a:ext cx="4469700" cy="21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241300" lvl="0" marL="215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B5000"/>
              </a:buClr>
              <a:buSzPts val="1600"/>
              <a:buFont typeface="Fira Sans"/>
              <a:buAutoNum type="arabicPeriod"/>
            </a:pPr>
            <a:r>
              <a:rPr lang="en" sz="1600">
                <a:solidFill>
                  <a:srgbClr val="7F7F7F"/>
                </a:solidFill>
                <a:latin typeface="Fira Sans"/>
                <a:ea typeface="Fira Sans"/>
                <a:cs typeface="Fira Sans"/>
                <a:sym typeface="Fira Sans"/>
              </a:rPr>
              <a:t>Multiple third parties (but no names)</a:t>
            </a:r>
            <a:endParaRPr sz="1600">
              <a:solidFill>
                <a:srgbClr val="7F7F7F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-241300" lvl="0" marL="215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B5000"/>
              </a:buClr>
              <a:buSzPts val="1600"/>
              <a:buFont typeface="Fira Sans"/>
              <a:buAutoNum type="arabicPeriod"/>
            </a:pPr>
            <a:r>
              <a:rPr lang="en" sz="1600">
                <a:solidFill>
                  <a:srgbClr val="7F7F7F"/>
                </a:solidFill>
                <a:latin typeface="Fira Sans"/>
                <a:ea typeface="Fira Sans"/>
                <a:cs typeface="Fira Sans"/>
                <a:sym typeface="Fira Sans"/>
              </a:rPr>
              <a:t>Clever/ambiguous wording</a:t>
            </a:r>
            <a:endParaRPr sz="1600">
              <a:solidFill>
                <a:srgbClr val="7F7F7F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-241300" lvl="0" marL="215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B5000"/>
              </a:buClr>
              <a:buSzPts val="1600"/>
              <a:buFont typeface="Fira Sans"/>
              <a:buAutoNum type="arabicPeriod"/>
            </a:pPr>
            <a:r>
              <a:rPr lang="en" sz="1600">
                <a:solidFill>
                  <a:srgbClr val="7F7F7F"/>
                </a:solidFill>
                <a:latin typeface="Fira Sans"/>
                <a:ea typeface="Fira Sans"/>
                <a:cs typeface="Fira Sans"/>
                <a:sym typeface="Fira Sans"/>
              </a:rPr>
              <a:t>Lack of details</a:t>
            </a:r>
            <a:endParaRPr sz="1600">
              <a:solidFill>
                <a:srgbClr val="7F7F7F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-241300" lvl="0" marL="215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B5000"/>
              </a:buClr>
              <a:buSzPts val="1600"/>
              <a:buFont typeface="Fira Sans"/>
              <a:buAutoNum type="arabicPeriod"/>
            </a:pPr>
            <a:r>
              <a:rPr lang="en" sz="1600">
                <a:solidFill>
                  <a:srgbClr val="7F7F7F"/>
                </a:solidFill>
                <a:latin typeface="Fira Sans"/>
                <a:ea typeface="Fira Sans"/>
                <a:cs typeface="Fira Sans"/>
                <a:sym typeface="Fira Sans"/>
              </a:rPr>
              <a:t>Outdated or missing “last updated” date</a:t>
            </a:r>
            <a:endParaRPr sz="1600">
              <a:solidFill>
                <a:srgbClr val="7F7F7F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-241300" lvl="0" marL="215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B5000"/>
              </a:buClr>
              <a:buSzPts val="1600"/>
              <a:buFont typeface="Fira Sans"/>
              <a:buAutoNum type="arabicPeriod"/>
            </a:pPr>
            <a:r>
              <a:rPr lang="en" sz="1600">
                <a:solidFill>
                  <a:srgbClr val="7F7F7F"/>
                </a:solidFill>
                <a:latin typeface="Fira Sans"/>
                <a:ea typeface="Fira Sans"/>
                <a:cs typeface="Fira Sans"/>
                <a:sym typeface="Fira Sans"/>
              </a:rPr>
              <a:t>Poor readability</a:t>
            </a:r>
            <a:endParaRPr sz="1600">
              <a:solidFill>
                <a:srgbClr val="7F7F7F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-241300" lvl="0" marL="215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B5000"/>
              </a:buClr>
              <a:buSzPts val="1600"/>
              <a:buFont typeface="Fira Sans"/>
              <a:buAutoNum type="arabicPeriod"/>
            </a:pPr>
            <a:r>
              <a:rPr lang="en" sz="1600">
                <a:solidFill>
                  <a:srgbClr val="7F7F7F"/>
                </a:solidFill>
                <a:latin typeface="Fira Sans"/>
                <a:ea typeface="Fira Sans"/>
                <a:cs typeface="Fira Sans"/>
                <a:sym typeface="Fira Sans"/>
              </a:rPr>
              <a:t>No data accountability</a:t>
            </a:r>
            <a:endParaRPr sz="1600">
              <a:solidFill>
                <a:srgbClr val="7F7F7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99" name="Google Shape;99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898" y="67897"/>
            <a:ext cx="1271849" cy="54864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0" name="Google Shape;100;p17"/>
          <p:cNvGrpSpPr/>
          <p:nvPr/>
        </p:nvGrpSpPr>
        <p:grpSpPr>
          <a:xfrm>
            <a:off x="674600" y="756075"/>
            <a:ext cx="2802025" cy="4165575"/>
            <a:chOff x="674600" y="756075"/>
            <a:chExt cx="2802025" cy="4165575"/>
          </a:xfrm>
        </p:grpSpPr>
        <p:pic>
          <p:nvPicPr>
            <p:cNvPr id="101" name="Google Shape;101;p1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74600" y="756075"/>
              <a:ext cx="2802025" cy="4051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2" name="Google Shape;102;p17"/>
            <p:cNvSpPr txBox="1"/>
            <p:nvPr/>
          </p:nvSpPr>
          <p:spPr>
            <a:xfrm>
              <a:off x="674600" y="4629150"/>
              <a:ext cx="1365300" cy="292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chemeClr val="dk2"/>
                  </a:solidFill>
                </a:rPr>
                <a:t>Chris Wildt via CartoonStock</a:t>
              </a:r>
              <a:endParaRPr sz="700">
                <a:solidFill>
                  <a:schemeClr val="dk2"/>
                </a:solidFill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 txBox="1"/>
          <p:nvPr/>
        </p:nvSpPr>
        <p:spPr>
          <a:xfrm>
            <a:off x="1461488" y="99843"/>
            <a:ext cx="76827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2700"/>
              <a:buFont typeface="Calibri"/>
              <a:buNone/>
            </a:pPr>
            <a:r>
              <a:rPr b="1" lang="en" sz="2700">
                <a:solidFill>
                  <a:srgbClr val="44546A"/>
                </a:solidFill>
                <a:latin typeface="Fira Sans"/>
                <a:ea typeface="Fira Sans"/>
                <a:cs typeface="Fira Sans"/>
                <a:sym typeface="Fira Sans"/>
              </a:rPr>
              <a:t>Quick Checklist</a:t>
            </a:r>
            <a:endParaRPr b="1" i="0" sz="2700" u="none" cap="none" strike="noStrike">
              <a:solidFill>
                <a:srgbClr val="44546A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109" name="Google Shape;109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898" y="67897"/>
            <a:ext cx="1271849" cy="548641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8"/>
          <p:cNvSpPr txBox="1"/>
          <p:nvPr/>
        </p:nvSpPr>
        <p:spPr>
          <a:xfrm>
            <a:off x="4457700" y="1084613"/>
            <a:ext cx="4469700" cy="21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241300" lvl="0" marL="215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B5000"/>
              </a:buClr>
              <a:buSzPts val="1600"/>
              <a:buFont typeface="Fira Sans"/>
              <a:buChar char="⃞"/>
            </a:pPr>
            <a:r>
              <a:rPr lang="en" sz="1600">
                <a:solidFill>
                  <a:srgbClr val="7F7F7F"/>
                </a:solidFill>
                <a:latin typeface="Fira Sans"/>
                <a:ea typeface="Fira Sans"/>
                <a:cs typeface="Fira Sans"/>
                <a:sym typeface="Fira Sans"/>
              </a:rPr>
              <a:t>     Are third parties named?</a:t>
            </a:r>
            <a:endParaRPr sz="1600">
              <a:solidFill>
                <a:srgbClr val="7F7F7F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-241300" lvl="0" marL="215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B5000"/>
              </a:buClr>
              <a:buSzPts val="1600"/>
              <a:buFont typeface="Fira Sans"/>
              <a:buChar char="⃞"/>
            </a:pPr>
            <a:r>
              <a:rPr lang="en" sz="1600">
                <a:solidFill>
                  <a:srgbClr val="7F7F7F"/>
                </a:solidFill>
                <a:latin typeface="Fira Sans"/>
                <a:ea typeface="Fira Sans"/>
                <a:cs typeface="Fira Sans"/>
                <a:sym typeface="Fira Sans"/>
              </a:rPr>
              <a:t>     Is it clear &amp; jargon-free?</a:t>
            </a:r>
            <a:endParaRPr sz="1600">
              <a:solidFill>
                <a:srgbClr val="7F7F7F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-241300" lvl="0" marL="215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B5000"/>
              </a:buClr>
              <a:buSzPts val="1600"/>
              <a:buFont typeface="Fira Sans"/>
              <a:buChar char="⃞"/>
            </a:pPr>
            <a:r>
              <a:rPr lang="en" sz="1600">
                <a:solidFill>
                  <a:srgbClr val="7F7F7F"/>
                </a:solidFill>
                <a:latin typeface="Fira Sans"/>
                <a:ea typeface="Fira Sans"/>
                <a:cs typeface="Fira Sans"/>
                <a:sym typeface="Fira Sans"/>
              </a:rPr>
              <a:t>     Does it have details?</a:t>
            </a:r>
            <a:endParaRPr sz="1600">
              <a:solidFill>
                <a:srgbClr val="7F7F7F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-241300" lvl="0" marL="215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B5000"/>
              </a:buClr>
              <a:buSzPts val="1600"/>
              <a:buFont typeface="Fira Sans"/>
              <a:buChar char="⃞"/>
            </a:pPr>
            <a:r>
              <a:rPr lang="en" sz="1600">
                <a:solidFill>
                  <a:srgbClr val="7F7F7F"/>
                </a:solidFill>
                <a:latin typeface="Fira Sans"/>
                <a:ea typeface="Fira Sans"/>
                <a:cs typeface="Fira Sans"/>
                <a:sym typeface="Fira Sans"/>
              </a:rPr>
              <a:t>     Is it up to date?</a:t>
            </a:r>
            <a:endParaRPr sz="1600">
              <a:solidFill>
                <a:srgbClr val="7F7F7F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-241300" lvl="0" marL="215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B5000"/>
              </a:buClr>
              <a:buSzPts val="1600"/>
              <a:buFont typeface="Fira Sans"/>
              <a:buChar char="⃞"/>
            </a:pPr>
            <a:r>
              <a:rPr lang="en" sz="1600">
                <a:solidFill>
                  <a:srgbClr val="7F7F7F"/>
                </a:solidFill>
                <a:latin typeface="Fira Sans"/>
                <a:ea typeface="Fira Sans"/>
                <a:cs typeface="Fira Sans"/>
                <a:sym typeface="Fira Sans"/>
              </a:rPr>
              <a:t>     Can you read it easily?</a:t>
            </a:r>
            <a:endParaRPr sz="1600">
              <a:solidFill>
                <a:srgbClr val="7F7F7F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-241300" lvl="0" marL="215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B5000"/>
              </a:buClr>
              <a:buSzPts val="1600"/>
              <a:buFont typeface="Fira Sans"/>
              <a:buChar char="⃞"/>
            </a:pPr>
            <a:r>
              <a:rPr lang="en" sz="1600">
                <a:solidFill>
                  <a:srgbClr val="7F7F7F"/>
                </a:solidFill>
                <a:latin typeface="Fira Sans"/>
                <a:ea typeface="Fira Sans"/>
                <a:cs typeface="Fira Sans"/>
                <a:sym typeface="Fira Sans"/>
              </a:rPr>
              <a:t>     Does it explain your rights?</a:t>
            </a:r>
            <a:endParaRPr sz="1600">
              <a:solidFill>
                <a:srgbClr val="7F7F7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111" name="Google Shape;11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7675" y="1084625"/>
            <a:ext cx="3657600" cy="365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9"/>
          <p:cNvSpPr txBox="1"/>
          <p:nvPr/>
        </p:nvSpPr>
        <p:spPr>
          <a:xfrm>
            <a:off x="1461488" y="99843"/>
            <a:ext cx="76827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2700"/>
              <a:buFont typeface="Calibri"/>
              <a:buNone/>
            </a:pPr>
            <a:r>
              <a:rPr b="1" lang="en" sz="2700">
                <a:solidFill>
                  <a:srgbClr val="44546A"/>
                </a:solidFill>
                <a:latin typeface="Fira Sans"/>
                <a:ea typeface="Fira Sans"/>
                <a:cs typeface="Fira Sans"/>
                <a:sym typeface="Fira Sans"/>
              </a:rPr>
              <a:t>Use ChatGPT to Review Privacy Policies</a:t>
            </a:r>
            <a:endParaRPr b="1" i="0" sz="2700" u="none" cap="none" strike="noStrike">
              <a:solidFill>
                <a:srgbClr val="44546A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118" name="Google Shape;118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898" y="67897"/>
            <a:ext cx="1271849" cy="548641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9"/>
          <p:cNvSpPr txBox="1"/>
          <p:nvPr/>
        </p:nvSpPr>
        <p:spPr>
          <a:xfrm>
            <a:off x="0" y="886575"/>
            <a:ext cx="9144000" cy="37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7F7F7F"/>
                </a:solidFill>
                <a:latin typeface="Fira Sans"/>
                <a:ea typeface="Fira Sans"/>
                <a:cs typeface="Fira Sans"/>
                <a:sym typeface="Fira Sans"/>
              </a:rPr>
              <a:t>The p</a:t>
            </a:r>
            <a:r>
              <a:rPr b="1" lang="en" sz="1600">
                <a:solidFill>
                  <a:srgbClr val="7F7F7F"/>
                </a:solidFill>
                <a:latin typeface="Fira Sans"/>
                <a:ea typeface="Fira Sans"/>
                <a:cs typeface="Fira Sans"/>
                <a:sym typeface="Fira Sans"/>
              </a:rPr>
              <a:t>rompt:</a:t>
            </a:r>
            <a:endParaRPr b="1" sz="1600">
              <a:solidFill>
                <a:srgbClr val="7F7F7F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F7F7F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7F7F7F"/>
                </a:solidFill>
                <a:latin typeface="Fira Sans"/>
                <a:ea typeface="Fira Sans"/>
                <a:cs typeface="Fira Sans"/>
                <a:sym typeface="Fira Sans"/>
              </a:rPr>
              <a:t>“</a:t>
            </a:r>
            <a:r>
              <a:rPr i="1" lang="en">
                <a:solidFill>
                  <a:srgbClr val="7F7F7F"/>
                </a:solidFill>
                <a:latin typeface="Fira Sans"/>
                <a:ea typeface="Fira Sans"/>
                <a:cs typeface="Fira Sans"/>
                <a:sym typeface="Fira Sans"/>
              </a:rPr>
              <a:t>You are a digital security trainer helping non-technical people understand privacy policies.</a:t>
            </a:r>
            <a:endParaRPr i="1">
              <a:solidFill>
                <a:srgbClr val="7F7F7F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rgbClr val="7F7F7F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>
                <a:solidFill>
                  <a:srgbClr val="7F7F7F"/>
                </a:solidFill>
                <a:latin typeface="Fira Sans"/>
                <a:ea typeface="Fira Sans"/>
                <a:cs typeface="Fira Sans"/>
                <a:sym typeface="Fira Sans"/>
              </a:rPr>
              <a:t>Read the following privacy policy and create a table with these columns:</a:t>
            </a:r>
            <a:endParaRPr i="1">
              <a:solidFill>
                <a:srgbClr val="7F7F7F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>
                <a:solidFill>
                  <a:srgbClr val="7F7F7F"/>
                </a:solidFill>
                <a:latin typeface="Fira Sans"/>
                <a:ea typeface="Fira Sans"/>
                <a:cs typeface="Fira Sans"/>
                <a:sym typeface="Fira Sans"/>
              </a:rPr>
              <a:t>1. Category (Data Collected, Data Sharing, Policy Updates, Readability, User Rights, Government/Police Access, Cross-Border Data Transfers, Data Retention, Security Measures, Opt-Out &amp; Consent, Overall Verdict)</a:t>
            </a:r>
            <a:endParaRPr i="1">
              <a:solidFill>
                <a:srgbClr val="7F7F7F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>
                <a:solidFill>
                  <a:srgbClr val="7F7F7F"/>
                </a:solidFill>
                <a:latin typeface="Fira Sans"/>
                <a:ea typeface="Fira Sans"/>
                <a:cs typeface="Fira Sans"/>
                <a:sym typeface="Fira Sans"/>
              </a:rPr>
              <a:t>2. Findings (based on the policy text)</a:t>
            </a:r>
            <a:endParaRPr i="1">
              <a:solidFill>
                <a:srgbClr val="7F7F7F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>
                <a:solidFill>
                  <a:srgbClr val="7F7F7F"/>
                </a:solidFill>
                <a:latin typeface="Fira Sans"/>
                <a:ea typeface="Fira Sans"/>
                <a:cs typeface="Fira Sans"/>
                <a:sym typeface="Fira Sans"/>
              </a:rPr>
              <a:t>3. Good / Bad Indicator (✅ Good, ⚠️ Mixed, ❌ Bad)</a:t>
            </a:r>
            <a:endParaRPr i="1">
              <a:solidFill>
                <a:srgbClr val="7F7F7F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>
                <a:solidFill>
                  <a:srgbClr val="7F7F7F"/>
                </a:solidFill>
                <a:latin typeface="Fira Sans"/>
                <a:ea typeface="Fira Sans"/>
                <a:cs typeface="Fira Sans"/>
                <a:sym typeface="Fira Sans"/>
              </a:rPr>
              <a:t>4. Simple Explanation (in plain language, no technical jargon)</a:t>
            </a:r>
            <a:endParaRPr i="1">
              <a:solidFill>
                <a:srgbClr val="7F7F7F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rgbClr val="7F7F7F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>
                <a:solidFill>
                  <a:srgbClr val="7F7F7F"/>
                </a:solidFill>
                <a:latin typeface="Fira Sans"/>
                <a:ea typeface="Fira Sans"/>
                <a:cs typeface="Fira Sans"/>
                <a:sym typeface="Fira Sans"/>
              </a:rPr>
              <a:t>For the Overall Verdict, give a short 1–2 sentence summary explaining if the policy is generally good, bad, or mixed, and why.</a:t>
            </a:r>
            <a:endParaRPr i="1">
              <a:solidFill>
                <a:srgbClr val="7F7F7F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rgbClr val="7F7F7F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rgbClr val="7F7F7F"/>
                </a:solidFill>
                <a:latin typeface="Fira Sans"/>
                <a:ea typeface="Fira Sans"/>
                <a:cs typeface="Fira Sans"/>
                <a:sym typeface="Fira Sans"/>
              </a:rPr>
              <a:t>Privacy policy text:</a:t>
            </a:r>
            <a:r>
              <a:rPr lang="en">
                <a:solidFill>
                  <a:srgbClr val="7F7F7F"/>
                </a:solidFill>
                <a:latin typeface="Fira Sans"/>
                <a:ea typeface="Fira Sans"/>
                <a:cs typeface="Fira Sans"/>
                <a:sym typeface="Fira Sans"/>
              </a:rPr>
              <a:t>”</a:t>
            </a:r>
            <a:endParaRPr>
              <a:solidFill>
                <a:srgbClr val="7F7F7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0"/>
          <p:cNvSpPr/>
          <p:nvPr/>
        </p:nvSpPr>
        <p:spPr>
          <a:xfrm>
            <a:off x="4572000" y="1612400"/>
            <a:ext cx="1918800" cy="1918800"/>
          </a:xfrm>
          <a:prstGeom prst="flowChartConnector">
            <a:avLst/>
          </a:prstGeom>
          <a:solidFill>
            <a:srgbClr val="D8D8D8">
              <a:alpha val="6980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20"/>
          <p:cNvSpPr txBox="1"/>
          <p:nvPr/>
        </p:nvSpPr>
        <p:spPr>
          <a:xfrm>
            <a:off x="4949735" y="2167701"/>
            <a:ext cx="3989400" cy="8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5400"/>
              <a:buFont typeface="Calibri"/>
              <a:buNone/>
            </a:pPr>
            <a:r>
              <a:rPr b="1" i="0" lang="en" sz="4800" u="none" cap="none" strike="noStrike">
                <a:solidFill>
                  <a:srgbClr val="44546A"/>
                </a:solidFill>
                <a:latin typeface="Fira Sans"/>
                <a:ea typeface="Fira Sans"/>
                <a:cs typeface="Fira Sans"/>
                <a:sym typeface="Fira Sans"/>
              </a:rPr>
              <a:t>Thank you!</a:t>
            </a:r>
            <a:endParaRPr b="1" i="0" sz="4800" u="none" cap="none" strike="noStrike">
              <a:solidFill>
                <a:srgbClr val="44546A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27" name="Google Shape;127;p20"/>
          <p:cNvSpPr/>
          <p:nvPr/>
        </p:nvSpPr>
        <p:spPr>
          <a:xfrm flipH="1">
            <a:off x="8589623" y="2488529"/>
            <a:ext cx="156000" cy="156300"/>
          </a:xfrm>
          <a:prstGeom prst="chevron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8" name="Google Shape;128;p20"/>
          <p:cNvCxnSpPr/>
          <p:nvPr/>
        </p:nvCxnSpPr>
        <p:spPr>
          <a:xfrm>
            <a:off x="955093" y="2596805"/>
            <a:ext cx="3291900" cy="0"/>
          </a:xfrm>
          <a:prstGeom prst="straightConnector1">
            <a:avLst/>
          </a:prstGeom>
          <a:noFill/>
          <a:ln cap="flat" cmpd="sng" w="715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9" name="Google Shape;129;p20"/>
          <p:cNvSpPr/>
          <p:nvPr/>
        </p:nvSpPr>
        <p:spPr>
          <a:xfrm>
            <a:off x="6795466" y="1314404"/>
            <a:ext cx="297900" cy="297900"/>
          </a:xfrm>
          <a:prstGeom prst="flowChartConnector">
            <a:avLst/>
          </a:prstGeom>
          <a:solidFill>
            <a:srgbClr val="D8D8D8">
              <a:alpha val="6980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20"/>
          <p:cNvSpPr/>
          <p:nvPr/>
        </p:nvSpPr>
        <p:spPr>
          <a:xfrm>
            <a:off x="7145970" y="1826324"/>
            <a:ext cx="156900" cy="156900"/>
          </a:xfrm>
          <a:prstGeom prst="flowChartConnector">
            <a:avLst/>
          </a:prstGeom>
          <a:solidFill>
            <a:srgbClr val="D8D8D8">
              <a:alpha val="6980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1" name="Google Shape;131;p20"/>
          <p:cNvCxnSpPr/>
          <p:nvPr/>
        </p:nvCxnSpPr>
        <p:spPr>
          <a:xfrm>
            <a:off x="4651808" y="2601656"/>
            <a:ext cx="255000" cy="0"/>
          </a:xfrm>
          <a:prstGeom prst="straightConnector1">
            <a:avLst/>
          </a:prstGeom>
          <a:noFill/>
          <a:ln cap="rnd" cmpd="sng" w="3335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2" name="Google Shape;132;p20"/>
          <p:cNvSpPr/>
          <p:nvPr/>
        </p:nvSpPr>
        <p:spPr>
          <a:xfrm>
            <a:off x="4691882" y="3729083"/>
            <a:ext cx="156900" cy="156900"/>
          </a:xfrm>
          <a:prstGeom prst="flowChartConnector">
            <a:avLst/>
          </a:prstGeom>
          <a:solidFill>
            <a:srgbClr val="D8D8D8">
              <a:alpha val="6980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20"/>
          <p:cNvSpPr txBox="1"/>
          <p:nvPr/>
        </p:nvSpPr>
        <p:spPr>
          <a:xfrm>
            <a:off x="955100" y="1742476"/>
            <a:ext cx="3353100" cy="781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2100"/>
              <a:buFont typeface="Arial"/>
              <a:buNone/>
            </a:pPr>
            <a:r>
              <a:rPr i="0" lang="en" sz="1800" u="none" cap="none" strike="noStrike">
                <a:solidFill>
                  <a:srgbClr val="44546A"/>
                </a:solidFill>
                <a:latin typeface="Fira Sans"/>
                <a:ea typeface="Fira Sans"/>
                <a:cs typeface="Fira Sans"/>
                <a:sym typeface="Fira Sans"/>
              </a:rPr>
              <a:t>Question? Email us at:</a:t>
            </a:r>
            <a:endParaRPr sz="18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B5000"/>
              </a:buClr>
              <a:buSzPts val="2100"/>
              <a:buFont typeface="Arial"/>
              <a:buNone/>
            </a:pPr>
            <a:r>
              <a:rPr i="0" lang="en" sz="1800" u="sng" cap="none" strike="noStrike">
                <a:solidFill>
                  <a:srgbClr val="FB5000"/>
                </a:solidFill>
                <a:latin typeface="Fira Sans"/>
                <a:ea typeface="Fira Sans"/>
                <a:cs typeface="Fira Sans"/>
                <a:sym typeface="Fira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info@securitymatters.asia</a:t>
            </a:r>
            <a:r>
              <a:rPr i="0" lang="en" sz="1800" u="none" cap="none" strike="noStrike">
                <a:solidFill>
                  <a:srgbClr val="FB5000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endParaRPr i="0" sz="1800" u="none" cap="none" strike="noStrike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grpSp>
        <p:nvGrpSpPr>
          <p:cNvPr id="134" name="Google Shape;134;p20"/>
          <p:cNvGrpSpPr/>
          <p:nvPr/>
        </p:nvGrpSpPr>
        <p:grpSpPr>
          <a:xfrm>
            <a:off x="955121" y="4151608"/>
            <a:ext cx="1042135" cy="642003"/>
            <a:chOff x="841487" y="2796177"/>
            <a:chExt cx="772352" cy="384894"/>
          </a:xfrm>
        </p:grpSpPr>
        <p:grpSp>
          <p:nvGrpSpPr>
            <p:cNvPr id="135" name="Google Shape;135;p20"/>
            <p:cNvGrpSpPr/>
            <p:nvPr/>
          </p:nvGrpSpPr>
          <p:grpSpPr>
            <a:xfrm>
              <a:off x="843738" y="2800810"/>
              <a:ext cx="173726" cy="137629"/>
              <a:chOff x="266768" y="1721375"/>
              <a:chExt cx="397907" cy="397887"/>
            </a:xfrm>
          </p:grpSpPr>
          <p:sp>
            <p:nvSpPr>
              <p:cNvPr id="136" name="Google Shape;136;p20">
                <a:hlinkClick r:id="rId4"/>
              </p:cNvPr>
              <p:cNvSpPr/>
              <p:nvPr/>
            </p:nvSpPr>
            <p:spPr>
              <a:xfrm>
                <a:off x="454843" y="1791037"/>
                <a:ext cx="136218" cy="328222"/>
              </a:xfrm>
              <a:custGeom>
                <a:rect b="b" l="l" r="r" t="t"/>
                <a:pathLst>
                  <a:path extrusionOk="0" h="15727" w="6527">
                    <a:moveTo>
                      <a:pt x="4957" y="1"/>
                    </a:moveTo>
                    <a:cubicBezTo>
                      <a:pt x="4645" y="1"/>
                      <a:pt x="4336" y="24"/>
                      <a:pt x="4028" y="69"/>
                    </a:cubicBezTo>
                    <a:cubicBezTo>
                      <a:pt x="2588" y="280"/>
                      <a:pt x="1700" y="890"/>
                      <a:pt x="1675" y="2250"/>
                    </a:cubicBezTo>
                    <a:lnTo>
                      <a:pt x="1675" y="5040"/>
                    </a:lnTo>
                    <a:cubicBezTo>
                      <a:pt x="1675" y="5348"/>
                      <a:pt x="1426" y="5599"/>
                      <a:pt x="1118" y="5599"/>
                    </a:cubicBezTo>
                    <a:lnTo>
                      <a:pt x="0" y="5599"/>
                    </a:lnTo>
                    <a:lnTo>
                      <a:pt x="0" y="6715"/>
                    </a:lnTo>
                    <a:lnTo>
                      <a:pt x="1118" y="6715"/>
                    </a:lnTo>
                    <a:cubicBezTo>
                      <a:pt x="1426" y="6715"/>
                      <a:pt x="1675" y="6965"/>
                      <a:pt x="1675" y="7274"/>
                    </a:cubicBezTo>
                    <a:lnTo>
                      <a:pt x="1675" y="15727"/>
                    </a:lnTo>
                    <a:lnTo>
                      <a:pt x="3352" y="15727"/>
                    </a:lnTo>
                    <a:lnTo>
                      <a:pt x="3352" y="7274"/>
                    </a:lnTo>
                    <a:cubicBezTo>
                      <a:pt x="3352" y="6965"/>
                      <a:pt x="3602" y="6715"/>
                      <a:pt x="3910" y="6715"/>
                    </a:cubicBezTo>
                    <a:lnTo>
                      <a:pt x="5709" y="6715"/>
                    </a:lnTo>
                    <a:lnTo>
                      <a:pt x="5987" y="5599"/>
                    </a:lnTo>
                    <a:lnTo>
                      <a:pt x="3910" y="5599"/>
                    </a:lnTo>
                    <a:cubicBezTo>
                      <a:pt x="3602" y="5599"/>
                      <a:pt x="3352" y="5348"/>
                      <a:pt x="3352" y="5040"/>
                    </a:cubicBezTo>
                    <a:lnTo>
                      <a:pt x="3352" y="3253"/>
                    </a:lnTo>
                    <a:cubicBezTo>
                      <a:pt x="3352" y="2316"/>
                      <a:pt x="3942" y="1677"/>
                      <a:pt x="4968" y="1504"/>
                    </a:cubicBezTo>
                    <a:cubicBezTo>
                      <a:pt x="5157" y="1473"/>
                      <a:pt x="5339" y="1460"/>
                      <a:pt x="5511" y="1460"/>
                    </a:cubicBezTo>
                    <a:cubicBezTo>
                      <a:pt x="5810" y="1460"/>
                      <a:pt x="6082" y="1498"/>
                      <a:pt x="6324" y="1546"/>
                    </a:cubicBezTo>
                    <a:lnTo>
                      <a:pt x="6526" y="182"/>
                    </a:lnTo>
                    <a:cubicBezTo>
                      <a:pt x="5988" y="62"/>
                      <a:pt x="5468" y="1"/>
                      <a:pt x="4957" y="1"/>
                    </a:cubicBezTo>
                    <a:close/>
                  </a:path>
                </a:pathLst>
              </a:custGeom>
              <a:solidFill>
                <a:srgbClr val="052643"/>
              </a:solidFill>
              <a:ln>
                <a:noFill/>
              </a:ln>
            </p:spPr>
            <p:txBody>
              <a:bodyPr anchorCtr="0" anchor="ctr" bIns="68575" lIns="68575" spcFirstLastPara="1" rIns="68575" wrap="square" tIns="685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oogle Shape;137;p20">
                <a:hlinkClick r:id="rId5"/>
              </p:cNvPr>
              <p:cNvSpPr/>
              <p:nvPr/>
            </p:nvSpPr>
            <p:spPr>
              <a:xfrm>
                <a:off x="266768" y="1721375"/>
                <a:ext cx="397907" cy="397887"/>
              </a:xfrm>
              <a:custGeom>
                <a:rect b="b" l="l" r="r" t="t"/>
                <a:pathLst>
                  <a:path extrusionOk="0" h="19065" w="19066">
                    <a:moveTo>
                      <a:pt x="2794" y="0"/>
                    </a:moveTo>
                    <a:cubicBezTo>
                      <a:pt x="1255" y="0"/>
                      <a:pt x="1" y="1253"/>
                      <a:pt x="1" y="2793"/>
                    </a:cubicBezTo>
                    <a:lnTo>
                      <a:pt x="1" y="16271"/>
                    </a:lnTo>
                    <a:cubicBezTo>
                      <a:pt x="1" y="17812"/>
                      <a:pt x="1255" y="19065"/>
                      <a:pt x="2794" y="19065"/>
                    </a:cubicBezTo>
                    <a:lnTo>
                      <a:pt x="9571" y="19065"/>
                    </a:lnTo>
                    <a:lnTo>
                      <a:pt x="9571" y="11171"/>
                    </a:lnTo>
                    <a:lnTo>
                      <a:pt x="8453" y="11171"/>
                    </a:lnTo>
                    <a:cubicBezTo>
                      <a:pt x="8145" y="11171"/>
                      <a:pt x="7896" y="10920"/>
                      <a:pt x="7896" y="10612"/>
                    </a:cubicBezTo>
                    <a:lnTo>
                      <a:pt x="7896" y="8378"/>
                    </a:lnTo>
                    <a:cubicBezTo>
                      <a:pt x="7896" y="8070"/>
                      <a:pt x="8145" y="7819"/>
                      <a:pt x="8453" y="7819"/>
                    </a:cubicBezTo>
                    <a:lnTo>
                      <a:pt x="9571" y="7819"/>
                    </a:lnTo>
                    <a:lnTo>
                      <a:pt x="9571" y="5836"/>
                    </a:lnTo>
                    <a:cubicBezTo>
                      <a:pt x="9571" y="3710"/>
                      <a:pt x="10741" y="2615"/>
                      <a:pt x="12878" y="2302"/>
                    </a:cubicBezTo>
                    <a:cubicBezTo>
                      <a:pt x="13231" y="2249"/>
                      <a:pt x="13591" y="2223"/>
                      <a:pt x="13956" y="2223"/>
                    </a:cubicBezTo>
                    <a:cubicBezTo>
                      <a:pt x="14725" y="2223"/>
                      <a:pt x="15517" y="2339"/>
                      <a:pt x="16318" y="2567"/>
                    </a:cubicBezTo>
                    <a:cubicBezTo>
                      <a:pt x="16589" y="2643"/>
                      <a:pt x="16759" y="2908"/>
                      <a:pt x="16718" y="3186"/>
                    </a:cubicBezTo>
                    <a:lnTo>
                      <a:pt x="16352" y="5650"/>
                    </a:lnTo>
                    <a:cubicBezTo>
                      <a:pt x="16329" y="5806"/>
                      <a:pt x="16240" y="5944"/>
                      <a:pt x="16111" y="6031"/>
                    </a:cubicBezTo>
                    <a:cubicBezTo>
                      <a:pt x="16006" y="6102"/>
                      <a:pt x="15912" y="6127"/>
                      <a:pt x="15818" y="6127"/>
                    </a:cubicBezTo>
                    <a:cubicBezTo>
                      <a:pt x="15717" y="6127"/>
                      <a:pt x="15614" y="6098"/>
                      <a:pt x="15494" y="6068"/>
                    </a:cubicBezTo>
                    <a:cubicBezTo>
                      <a:pt x="15202" y="5995"/>
                      <a:pt x="14879" y="5914"/>
                      <a:pt x="14527" y="5914"/>
                    </a:cubicBezTo>
                    <a:cubicBezTo>
                      <a:pt x="14409" y="5914"/>
                      <a:pt x="14289" y="5923"/>
                      <a:pt x="14165" y="5944"/>
                    </a:cubicBezTo>
                    <a:cubicBezTo>
                      <a:pt x="13534" y="6050"/>
                      <a:pt x="13481" y="6333"/>
                      <a:pt x="13481" y="6590"/>
                    </a:cubicBezTo>
                    <a:lnTo>
                      <a:pt x="13481" y="7819"/>
                    </a:lnTo>
                    <a:lnTo>
                      <a:pt x="15715" y="7819"/>
                    </a:lnTo>
                    <a:cubicBezTo>
                      <a:pt x="15887" y="7819"/>
                      <a:pt x="16048" y="7899"/>
                      <a:pt x="16154" y="8035"/>
                    </a:cubicBezTo>
                    <a:cubicBezTo>
                      <a:pt x="16260" y="8169"/>
                      <a:pt x="16297" y="8346"/>
                      <a:pt x="16256" y="8513"/>
                    </a:cubicBezTo>
                    <a:lnTo>
                      <a:pt x="15697" y="10747"/>
                    </a:lnTo>
                    <a:cubicBezTo>
                      <a:pt x="15635" y="10996"/>
                      <a:pt x="15412" y="11170"/>
                      <a:pt x="15156" y="11170"/>
                    </a:cubicBezTo>
                    <a:lnTo>
                      <a:pt x="13481" y="11170"/>
                    </a:lnTo>
                    <a:lnTo>
                      <a:pt x="13481" y="19065"/>
                    </a:lnTo>
                    <a:lnTo>
                      <a:pt x="16272" y="19065"/>
                    </a:lnTo>
                    <a:cubicBezTo>
                      <a:pt x="17813" y="19065"/>
                      <a:pt x="19066" y="17810"/>
                      <a:pt x="19066" y="16271"/>
                    </a:cubicBezTo>
                    <a:lnTo>
                      <a:pt x="19066" y="2793"/>
                    </a:lnTo>
                    <a:cubicBezTo>
                      <a:pt x="19066" y="1253"/>
                      <a:pt x="17813" y="0"/>
                      <a:pt x="16274" y="0"/>
                    </a:cubicBezTo>
                    <a:close/>
                  </a:path>
                </a:pathLst>
              </a:custGeom>
              <a:solidFill>
                <a:srgbClr val="FB5000"/>
              </a:solidFill>
              <a:ln cap="flat" cmpd="sng" w="71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68575" lIns="68575" spcFirstLastPara="1" rIns="68575" wrap="square" tIns="685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8" name="Google Shape;138;p20">
              <a:hlinkClick r:id="rId6"/>
            </p:cNvPr>
            <p:cNvSpPr/>
            <p:nvPr/>
          </p:nvSpPr>
          <p:spPr>
            <a:xfrm>
              <a:off x="841487" y="3043436"/>
              <a:ext cx="168752" cy="137635"/>
            </a:xfrm>
            <a:custGeom>
              <a:rect b="b" l="l" r="r" t="t"/>
              <a:pathLst>
                <a:path extrusionOk="0" h="15596" w="19122">
                  <a:moveTo>
                    <a:pt x="12981" y="0"/>
                  </a:moveTo>
                  <a:cubicBezTo>
                    <a:pt x="12091" y="0"/>
                    <a:pt x="10821" y="352"/>
                    <a:pt x="9915" y="1352"/>
                  </a:cubicBezTo>
                  <a:cubicBezTo>
                    <a:pt x="9203" y="2141"/>
                    <a:pt x="8847" y="3174"/>
                    <a:pt x="8856" y="4430"/>
                  </a:cubicBezTo>
                  <a:cubicBezTo>
                    <a:pt x="6243" y="4110"/>
                    <a:pt x="4101" y="2933"/>
                    <a:pt x="2323" y="846"/>
                  </a:cubicBezTo>
                  <a:cubicBezTo>
                    <a:pt x="2216" y="723"/>
                    <a:pt x="2064" y="650"/>
                    <a:pt x="1902" y="650"/>
                  </a:cubicBezTo>
                  <a:cubicBezTo>
                    <a:pt x="1875" y="650"/>
                    <a:pt x="1848" y="652"/>
                    <a:pt x="1820" y="656"/>
                  </a:cubicBezTo>
                  <a:cubicBezTo>
                    <a:pt x="1631" y="683"/>
                    <a:pt x="1468" y="805"/>
                    <a:pt x="1391" y="977"/>
                  </a:cubicBezTo>
                  <a:cubicBezTo>
                    <a:pt x="695" y="2512"/>
                    <a:pt x="701" y="3895"/>
                    <a:pt x="1403" y="5113"/>
                  </a:cubicBezTo>
                  <a:cubicBezTo>
                    <a:pt x="1389" y="5111"/>
                    <a:pt x="1374" y="5111"/>
                    <a:pt x="1360" y="5111"/>
                  </a:cubicBezTo>
                  <a:cubicBezTo>
                    <a:pt x="1076" y="5111"/>
                    <a:pt x="803" y="5375"/>
                    <a:pt x="824" y="5707"/>
                  </a:cubicBezTo>
                  <a:cubicBezTo>
                    <a:pt x="916" y="7101"/>
                    <a:pt x="1428" y="8182"/>
                    <a:pt x="2351" y="8934"/>
                  </a:cubicBezTo>
                  <a:cubicBezTo>
                    <a:pt x="2176" y="9073"/>
                    <a:pt x="2102" y="9307"/>
                    <a:pt x="2164" y="9524"/>
                  </a:cubicBezTo>
                  <a:cubicBezTo>
                    <a:pt x="2456" y="10535"/>
                    <a:pt x="3310" y="11633"/>
                    <a:pt x="4615" y="12155"/>
                  </a:cubicBezTo>
                  <a:cubicBezTo>
                    <a:pt x="3657" y="12655"/>
                    <a:pt x="2516" y="12903"/>
                    <a:pt x="1345" y="12903"/>
                  </a:cubicBezTo>
                  <a:cubicBezTo>
                    <a:pt x="1111" y="12903"/>
                    <a:pt x="876" y="12893"/>
                    <a:pt x="641" y="12873"/>
                  </a:cubicBezTo>
                  <a:cubicBezTo>
                    <a:pt x="628" y="12872"/>
                    <a:pt x="615" y="12872"/>
                    <a:pt x="603" y="12872"/>
                  </a:cubicBezTo>
                  <a:cubicBezTo>
                    <a:pt x="362" y="12872"/>
                    <a:pt x="155" y="13031"/>
                    <a:pt x="78" y="13266"/>
                  </a:cubicBezTo>
                  <a:cubicBezTo>
                    <a:pt x="0" y="13512"/>
                    <a:pt x="113" y="13788"/>
                    <a:pt x="334" y="13922"/>
                  </a:cubicBezTo>
                  <a:cubicBezTo>
                    <a:pt x="1162" y="14423"/>
                    <a:pt x="3243" y="15596"/>
                    <a:pt x="6294" y="15596"/>
                  </a:cubicBezTo>
                  <a:cubicBezTo>
                    <a:pt x="14568" y="15596"/>
                    <a:pt x="17244" y="8279"/>
                    <a:pt x="17244" y="4736"/>
                  </a:cubicBezTo>
                  <a:cubicBezTo>
                    <a:pt x="17241" y="4515"/>
                    <a:pt x="17243" y="4541"/>
                    <a:pt x="17230" y="4426"/>
                  </a:cubicBezTo>
                  <a:cubicBezTo>
                    <a:pt x="17250" y="4403"/>
                    <a:pt x="17326" y="4347"/>
                    <a:pt x="17386" y="4301"/>
                  </a:cubicBezTo>
                  <a:cubicBezTo>
                    <a:pt x="17696" y="4067"/>
                    <a:pt x="18237" y="3680"/>
                    <a:pt x="18983" y="2590"/>
                  </a:cubicBezTo>
                  <a:cubicBezTo>
                    <a:pt x="19121" y="2386"/>
                    <a:pt x="19111" y="2118"/>
                    <a:pt x="18957" y="1925"/>
                  </a:cubicBezTo>
                  <a:cubicBezTo>
                    <a:pt x="18840" y="1779"/>
                    <a:pt x="18708" y="1722"/>
                    <a:pt x="18558" y="1722"/>
                  </a:cubicBezTo>
                  <a:cubicBezTo>
                    <a:pt x="18451" y="1722"/>
                    <a:pt x="18336" y="1751"/>
                    <a:pt x="18212" y="1799"/>
                  </a:cubicBezTo>
                  <a:cubicBezTo>
                    <a:pt x="18352" y="1553"/>
                    <a:pt x="18467" y="1291"/>
                    <a:pt x="18559" y="1014"/>
                  </a:cubicBezTo>
                  <a:cubicBezTo>
                    <a:pt x="18631" y="800"/>
                    <a:pt x="18553" y="614"/>
                    <a:pt x="18382" y="465"/>
                  </a:cubicBezTo>
                  <a:cubicBezTo>
                    <a:pt x="18282" y="379"/>
                    <a:pt x="18151" y="335"/>
                    <a:pt x="18020" y="335"/>
                  </a:cubicBezTo>
                  <a:cubicBezTo>
                    <a:pt x="17928" y="335"/>
                    <a:pt x="17837" y="356"/>
                    <a:pt x="17754" y="398"/>
                  </a:cubicBezTo>
                  <a:cubicBezTo>
                    <a:pt x="16848" y="856"/>
                    <a:pt x="16172" y="1054"/>
                    <a:pt x="15873" y="1113"/>
                  </a:cubicBezTo>
                  <a:cubicBezTo>
                    <a:pt x="15090" y="395"/>
                    <a:pt x="14251" y="0"/>
                    <a:pt x="12981" y="0"/>
                  </a:cubicBezTo>
                  <a:close/>
                </a:path>
              </a:pathLst>
            </a:custGeom>
            <a:solidFill>
              <a:srgbClr val="FB5000"/>
            </a:solidFill>
            <a:ln cap="flat" cmpd="sng" w="71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20"/>
            <p:cNvSpPr txBox="1"/>
            <p:nvPr/>
          </p:nvSpPr>
          <p:spPr>
            <a:xfrm>
              <a:off x="1010239" y="2796177"/>
              <a:ext cx="404700" cy="12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900" u="sng" cap="none" strike="noStrike">
                  <a:solidFill>
                    <a:srgbClr val="FB5000"/>
                  </a:solidFill>
                  <a:latin typeface="Calibri"/>
                  <a:ea typeface="Calibri"/>
                  <a:cs typeface="Calibri"/>
                  <a:sym typeface="Calibri"/>
                  <a:hlinkClick r:id="rId7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@secm8</a:t>
              </a:r>
              <a:endParaRPr sz="900">
                <a:solidFill>
                  <a:srgbClr val="FB5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20"/>
            <p:cNvSpPr txBox="1"/>
            <p:nvPr/>
          </p:nvSpPr>
          <p:spPr>
            <a:xfrm>
              <a:off x="1010239" y="3043436"/>
              <a:ext cx="603600" cy="12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u="sng">
                  <a:solidFill>
                    <a:srgbClr val="FB5000"/>
                  </a:solidFill>
                  <a:latin typeface="Calibri"/>
                  <a:ea typeface="Calibri"/>
                  <a:cs typeface="Calibri"/>
                  <a:sym typeface="Calibri"/>
                  <a:hlinkClick r:id="rId8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@sec_matters</a:t>
              </a:r>
              <a:endParaRPr sz="900">
                <a:solidFill>
                  <a:srgbClr val="FB5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1" name="Google Shape;141;p20"/>
          <p:cNvSpPr txBox="1"/>
          <p:nvPr/>
        </p:nvSpPr>
        <p:spPr>
          <a:xfrm>
            <a:off x="955093" y="2695738"/>
            <a:ext cx="3353100" cy="651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2100"/>
              <a:buFont typeface="Arial"/>
              <a:buNone/>
            </a:pPr>
            <a:r>
              <a:rPr lang="en" sz="1800" u="none">
                <a:solidFill>
                  <a:srgbClr val="44546A"/>
                </a:solidFill>
                <a:latin typeface="Fira Sans"/>
                <a:ea typeface="Fira Sans"/>
                <a:cs typeface="Fira Sans"/>
                <a:sym typeface="Fira Sans"/>
              </a:rPr>
              <a:t>Text us on WhatsApp or Signal: </a:t>
            </a:r>
            <a:r>
              <a:rPr lang="en" sz="1800" u="none">
                <a:solidFill>
                  <a:srgbClr val="FB5000"/>
                </a:solidFill>
                <a:latin typeface="Fira Sans"/>
                <a:ea typeface="Fira Sans"/>
                <a:cs typeface="Fira Sans"/>
                <a:sym typeface="Fira Sans"/>
              </a:rPr>
              <a:t>+60 1</a:t>
            </a:r>
            <a:r>
              <a:rPr lang="en" sz="1800">
                <a:solidFill>
                  <a:srgbClr val="FB5000"/>
                </a:solidFill>
                <a:latin typeface="Fira Sans"/>
                <a:ea typeface="Fira Sans"/>
                <a:cs typeface="Fira Sans"/>
                <a:sym typeface="Fira Sans"/>
              </a:rPr>
              <a:t>6</a:t>
            </a:r>
            <a:r>
              <a:rPr lang="en" sz="1800" u="none">
                <a:solidFill>
                  <a:srgbClr val="FB5000"/>
                </a:solidFill>
                <a:latin typeface="Fira Sans"/>
                <a:ea typeface="Fira Sans"/>
                <a:cs typeface="Fira Sans"/>
                <a:sym typeface="Fira Sans"/>
              </a:rPr>
              <a:t>-</a:t>
            </a:r>
            <a:r>
              <a:rPr lang="en" sz="1800">
                <a:solidFill>
                  <a:srgbClr val="FB5000"/>
                </a:solidFill>
                <a:latin typeface="Fira Sans"/>
                <a:ea typeface="Fira Sans"/>
                <a:cs typeface="Fira Sans"/>
                <a:sym typeface="Fira Sans"/>
              </a:rPr>
              <a:t>298 2046</a:t>
            </a:r>
            <a:endParaRPr sz="1800"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142" name="Google Shape;142;p2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7898" y="67897"/>
            <a:ext cx="1271849" cy="5486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